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83" r:id="rId6"/>
    <p:sldId id="349" r:id="rId7"/>
    <p:sldId id="350" r:id="rId8"/>
    <p:sldId id="351" r:id="rId9"/>
    <p:sldId id="277" r:id="rId10"/>
    <p:sldId id="319" r:id="rId11"/>
    <p:sldId id="352" r:id="rId12"/>
    <p:sldId id="353" r:id="rId13"/>
    <p:sldId id="354" r:id="rId14"/>
    <p:sldId id="355" r:id="rId15"/>
    <p:sldId id="356" r:id="rId16"/>
    <p:sldId id="359" r:id="rId17"/>
    <p:sldId id="357" r:id="rId18"/>
    <p:sldId id="360" r:id="rId19"/>
    <p:sldId id="285" r:id="rId20"/>
    <p:sldId id="331" r:id="rId21"/>
    <p:sldId id="296" r:id="rId22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Ebrima" panose="02000000000000000000" pitchFamily="2" charset="0"/>
      <p:regular r:id="rId34"/>
      <p:bold r:id="rId35"/>
    </p:embeddedFont>
    <p:embeddedFont>
      <p:font typeface="Speak Pro" panose="020B0504020101020102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11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125" y="8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2963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4829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13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6/6/2020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03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  <p:sldLayoutId id="2147483701" r:id="rId47"/>
    <p:sldLayoutId id="2147483702" r:id="rId48"/>
    <p:sldLayoutId id="2147483703" r:id="rId49"/>
    <p:sldLayoutId id="2147483705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fml-dev.org/index.php" TargetMode="Externa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sfml-dev.org/index.php" TargetMode="Externa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837" y="4429957"/>
            <a:ext cx="10147177" cy="134658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SNAKE GAME PROJECT</a:t>
            </a:r>
            <a:br>
              <a:rPr lang="en-US" sz="4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 IU, June 08</a:t>
            </a:r>
            <a:r>
              <a:rPr lang="en-US" sz="2400" baseline="30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2020, Semester 2 (2019 – 2020)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9" y="6003829"/>
            <a:ext cx="9144000" cy="5225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Author: Group 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0017" y="854171"/>
            <a:ext cx="2176742" cy="72605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02/2020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12191999" cy="586231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Programmers wants players to achieve some extent of satisfaction through score comparison.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No score is stored because player will continue playing over and over which decrease the working efficiency and attention, causing insomnia and headache if scores are stored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10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12192000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Score Database</a:t>
            </a:r>
          </a:p>
        </p:txBody>
      </p:sp>
      <p:sp>
        <p:nvSpPr>
          <p:cNvPr id="2" name="AutoShape 2" descr="Companies are secretly scoring you, but good luck getting your data">
            <a:extLst>
              <a:ext uri="{FF2B5EF4-FFF2-40B4-BE49-F238E27FC236}">
                <a16:creationId xmlns:a16="http://schemas.microsoft.com/office/drawing/2014/main" id="{408FE922-3D6A-4698-AD32-95F4278DDA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Companies are secretly scoring you, but good luck getting your data">
            <a:extLst>
              <a:ext uri="{FF2B5EF4-FFF2-40B4-BE49-F238E27FC236}">
                <a16:creationId xmlns:a16="http://schemas.microsoft.com/office/drawing/2014/main" id="{DC23DD80-4C9C-4238-B7F9-9C81E3138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80" y="3581400"/>
            <a:ext cx="5282184" cy="29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1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11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12191999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Four (04) different Game Mode: </a:t>
            </a:r>
            <a:r>
              <a:rPr lang="en-US" sz="4400" dirty="0" err="1"/>
              <a:t>SingleEasy</a:t>
            </a:r>
            <a:r>
              <a:rPr lang="en-US" sz="4400" dirty="0"/>
              <a:t>, </a:t>
            </a:r>
            <a:r>
              <a:rPr lang="en-US" sz="4400" dirty="0" err="1"/>
              <a:t>SingleHard</a:t>
            </a:r>
            <a:r>
              <a:rPr lang="en-US" sz="4400" dirty="0"/>
              <a:t>, </a:t>
            </a:r>
            <a:r>
              <a:rPr lang="en-US" sz="4400" dirty="0" err="1"/>
              <a:t>DoubleEasy</a:t>
            </a:r>
            <a:r>
              <a:rPr lang="en-US" sz="4400" dirty="0"/>
              <a:t>, </a:t>
            </a:r>
            <a:r>
              <a:rPr lang="en-US" sz="4400" dirty="0" err="1"/>
              <a:t>DoubleHard</a:t>
            </a:r>
            <a:r>
              <a:rPr lang="en-US" sz="4400" dirty="0"/>
              <a:t> (changeable).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Differentiating by “Delay” variable, Game Rules, and Obstacles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01)</a:t>
            </a:r>
          </a:p>
        </p:txBody>
      </p:sp>
      <p:pic>
        <p:nvPicPr>
          <p:cNvPr id="6148" name="Picture 4" descr="Phiên bản cũ của Gaming Mode - The Ultimate Game Experience ...">
            <a:extLst>
              <a:ext uri="{FF2B5EF4-FFF2-40B4-BE49-F238E27FC236}">
                <a16:creationId xmlns:a16="http://schemas.microsoft.com/office/drawing/2014/main" id="{2E3C431A-2DF1-45EC-8405-15136984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525" y="2357785"/>
            <a:ext cx="4500215" cy="45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7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12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1" y="941032"/>
            <a:ext cx="7068311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Delay variable is the most important variables in determining the speed of snake.</a:t>
            </a:r>
          </a:p>
          <a:p>
            <a:pPr algn="just"/>
            <a:r>
              <a:rPr lang="en-US" sz="3600" dirty="0"/>
              <a:t>=&gt; Most will fail after 15 minutes at Easy Mode and 7.5 - 10 minutes at Hard Mode (Human Reaction ranging from 0.1 s &lt;-&gt; 0.3 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02) – Delay variable</a:t>
            </a:r>
          </a:p>
        </p:txBody>
      </p:sp>
      <p:pic>
        <p:nvPicPr>
          <p:cNvPr id="11266" name="Picture 2" descr="Top Digital Agencies Know: When it Comes to Website Design - Speed ...">
            <a:extLst>
              <a:ext uri="{FF2B5EF4-FFF2-40B4-BE49-F238E27FC236}">
                <a16:creationId xmlns:a16="http://schemas.microsoft.com/office/drawing/2014/main" id="{C54F00D4-26A5-40C1-8F6D-9024785A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08" y="1049824"/>
            <a:ext cx="4748783" cy="29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63C593-12C5-4FFA-8323-239B621695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9759" y="4867153"/>
                <a:ext cx="8412480" cy="17201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6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429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96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7632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Easy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𝐷𝑒𝑙𝑎𝑦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0.15(1−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5%)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3600" dirty="0"/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/>
                  <a:t>Hard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𝐷𝑒𝑙𝑎𝑦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%)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𝑇𝑖𝑚𝑒</m:t>
                            </m:r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63C593-12C5-4FFA-8323-239B62169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4867153"/>
                <a:ext cx="8412480" cy="1720198"/>
              </a:xfrm>
              <a:prstGeom prst="rect">
                <a:avLst/>
              </a:prstGeom>
              <a:blipFill>
                <a:blip r:embed="rId3"/>
                <a:stretch>
                  <a:fillRect l="-1957" b="-7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20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13</a:t>
            </a:fld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6516A4-C016-4121-9425-6DEF24558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07963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3180">
                  <a:extLst>
                    <a:ext uri="{9D8B030D-6E8A-4147-A177-3AD203B41FA5}">
                      <a16:colId xmlns:a16="http://schemas.microsoft.com/office/drawing/2014/main" val="3647834819"/>
                    </a:ext>
                  </a:extLst>
                </a:gridCol>
                <a:gridCol w="4064410">
                  <a:extLst>
                    <a:ext uri="{9D8B030D-6E8A-4147-A177-3AD203B41FA5}">
                      <a16:colId xmlns:a16="http://schemas.microsoft.com/office/drawing/2014/main" val="514740672"/>
                    </a:ext>
                  </a:extLst>
                </a:gridCol>
                <a:gridCol w="4064410">
                  <a:extLst>
                    <a:ext uri="{9D8B030D-6E8A-4147-A177-3AD203B41FA5}">
                      <a16:colId xmlns:a16="http://schemas.microsoft.com/office/drawing/2014/main" val="363690877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Time Passed (s)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Delay (s) in Easy Mode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Delay (s) in Hard Mode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65153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0.15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865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60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0.1353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0.081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783016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240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0.0995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0.0478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9631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0.0898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0.0348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85432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450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0.0694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0.0205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533224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600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0.0537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0.0121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9411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900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0.0323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4.239 x 10</a:t>
                      </a:r>
                      <a:r>
                        <a:rPr lang="en-US" sz="3200" baseline="30000">
                          <a:effectLst/>
                        </a:rPr>
                        <a:t>-3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76952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1200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0.0193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1.478 x 10</a:t>
                      </a:r>
                      <a:r>
                        <a:rPr lang="en-US" sz="3200" baseline="30000" dirty="0">
                          <a:effectLst/>
                        </a:rPr>
                        <a:t>-3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674068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1800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6.91 x 10</a:t>
                      </a:r>
                      <a:r>
                        <a:rPr lang="en-US" sz="3200" baseline="30000">
                          <a:effectLst/>
                        </a:rPr>
                        <a:t>-3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1.797 x 10</a:t>
                      </a:r>
                      <a:r>
                        <a:rPr lang="en-US" sz="3200" baseline="30000" dirty="0">
                          <a:effectLst/>
                        </a:rPr>
                        <a:t>-4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5651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2400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2.477 x 10</a:t>
                      </a:r>
                      <a:r>
                        <a:rPr lang="en-US" sz="3200" baseline="30000" dirty="0">
                          <a:effectLst/>
                        </a:rPr>
                        <a:t>-3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2.185 x 10</a:t>
                      </a:r>
                      <a:r>
                        <a:rPr lang="en-US" sz="3200" baseline="30000" dirty="0">
                          <a:effectLst/>
                        </a:rPr>
                        <a:t>-5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4622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3600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>
                          <a:effectLst/>
                        </a:rPr>
                        <a:t>3.184 x 10</a:t>
                      </a:r>
                      <a:r>
                        <a:rPr lang="en-US" sz="3200" baseline="30000">
                          <a:effectLst/>
                        </a:rPr>
                        <a:t>-4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3200" dirty="0">
                          <a:effectLst/>
                        </a:rPr>
                        <a:t>3.229 x 10</a:t>
                      </a:r>
                      <a:r>
                        <a:rPr lang="en-US" sz="3200" baseline="30000" dirty="0">
                          <a:effectLst/>
                        </a:rPr>
                        <a:t>-7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0494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43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Game Rules - Đánh giá | Facebook">
            <a:extLst>
              <a:ext uri="{FF2B5EF4-FFF2-40B4-BE49-F238E27FC236}">
                <a16:creationId xmlns:a16="http://schemas.microsoft.com/office/drawing/2014/main" id="{78D10883-2754-464C-9301-CB5C83DB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58" y="3429000"/>
            <a:ext cx="4156138" cy="41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14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6096000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EASY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Snake can pass wall, bite himself or other Snake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Low Speed Initial, less Obstacles (still random)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03) – Game Rules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5AC75E-FFFC-4E00-8F8A-685B994E583A}"/>
              </a:ext>
            </a:extLst>
          </p:cNvPr>
          <p:cNvSpPr txBox="1">
            <a:spLocks/>
          </p:cNvSpPr>
          <p:nvPr/>
        </p:nvSpPr>
        <p:spPr>
          <a:xfrm>
            <a:off x="6096000" y="924755"/>
            <a:ext cx="6178963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HARD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Snake cannot pass wall, bite himself or other Snake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/>
              <a:t>High Speed Initial, more Obstacles (still random)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1367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15</a:t>
            </a:fld>
            <a:endParaRPr lang="en-US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0" y="941032"/>
            <a:ext cx="6096000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EASY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Durations: 20 seconds</a:t>
            </a:r>
          </a:p>
          <a:p>
            <a:pPr algn="just"/>
            <a:r>
              <a:rPr lang="en-US" sz="4400" dirty="0"/>
              <a:t>After 35 seconds passed:</a:t>
            </a:r>
          </a:p>
          <a:p>
            <a:pPr algn="ctr"/>
            <a:r>
              <a:rPr lang="en-US" sz="4400" dirty="0" err="1"/>
              <a:t>ObstacleNumber</a:t>
            </a:r>
            <a:r>
              <a:rPr lang="en-US" sz="4400" dirty="0"/>
              <a:t> += 5;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1042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Mode (Part 04) – Obstacles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B5AC75E-FFFC-4E00-8F8A-685B994E583A}"/>
              </a:ext>
            </a:extLst>
          </p:cNvPr>
          <p:cNvSpPr txBox="1">
            <a:spLocks/>
          </p:cNvSpPr>
          <p:nvPr/>
        </p:nvSpPr>
        <p:spPr>
          <a:xfrm>
            <a:off x="6096000" y="924755"/>
            <a:ext cx="6178963" cy="5770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/>
              <a:t>HARD MODE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Durations: 30 seconds</a:t>
            </a:r>
          </a:p>
          <a:p>
            <a:pPr algn="just"/>
            <a:r>
              <a:rPr lang="en-US" sz="4400" dirty="0"/>
              <a:t>After 45 seconds passed:</a:t>
            </a:r>
          </a:p>
          <a:p>
            <a:pPr algn="ctr"/>
            <a:r>
              <a:rPr lang="en-US" sz="4400" dirty="0" err="1"/>
              <a:t>ObstacleNumber</a:t>
            </a:r>
            <a:r>
              <a:rPr lang="en-US" sz="4400" dirty="0"/>
              <a:t> += 15;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pic>
        <p:nvPicPr>
          <p:cNvPr id="13314" name="Picture 2" descr="How A Hispanic Business Owner Overcame Startup Obstacles">
            <a:extLst>
              <a:ext uri="{FF2B5EF4-FFF2-40B4-BE49-F238E27FC236}">
                <a16:creationId xmlns:a16="http://schemas.microsoft.com/office/drawing/2014/main" id="{A2350413-506B-4C45-9D0B-7E00461F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48" y="3995636"/>
            <a:ext cx="3171702" cy="23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88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19C60-94EA-4C31-A50C-DFB7B5A00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72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C9418E-3D59-49AC-A94C-FD3801C520A4}"/>
              </a:ext>
            </a:extLst>
          </p:cNvPr>
          <p:cNvSpPr txBox="1">
            <a:spLocks/>
          </p:cNvSpPr>
          <p:nvPr/>
        </p:nvSpPr>
        <p:spPr>
          <a:xfrm>
            <a:off x="512064" y="2980944"/>
            <a:ext cx="11167872" cy="108356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00" b="1" dirty="0">
                <a:solidFill>
                  <a:schemeClr val="bg2"/>
                </a:solidFill>
              </a:rPr>
              <a:t>WORTH-PLAYING GAMES</a:t>
            </a:r>
          </a:p>
          <a:p>
            <a:pPr marL="571500" indent="-571500" algn="just"/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5456" y="886753"/>
            <a:ext cx="11321087" cy="5596343"/>
          </a:xfrm>
        </p:spPr>
        <p:txBody>
          <a:bodyPr>
            <a:normAutofit/>
          </a:bodyPr>
          <a:lstStyle/>
          <a:p>
            <a:r>
              <a:rPr lang="en-US" dirty="0"/>
              <a:t>01.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https://www.sfml-dev.org/index.php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17</a:t>
            </a:fld>
            <a:endParaRPr lang="en-US" sz="16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6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57402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780102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907989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  YOU</a:t>
            </a:r>
            <a:endParaRPr lang="en-US" sz="8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Pham Hoang Minh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ITITIU19031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US" dirty="0"/>
              <a:t>ITITIU19031@student.hcmiu.edu.vn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Group 01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2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95E90-F4DE-4BA3-A7B6-E076C010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41" y="362655"/>
            <a:ext cx="3879318" cy="391827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Leader: PHAM HOANG MINH 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ITITIU19031 (30%)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3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HA MINH KHOA 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ITITIU19020 (70% / 3)</a:t>
            </a:r>
          </a:p>
        </p:txBody>
      </p:sp>
      <p:pic>
        <p:nvPicPr>
          <p:cNvPr id="1026" name="Picture 2" descr="https://scontent.fsgn5-5.fna.fbcdn.net/v/t1.0-1/p100x100/80352104_2559994980899790_5938508618545496064_n.jpg?_nc_cat=100&amp;_nc_sid=7206a8&amp;_nc_ohc=8fzfeo518o8AX8AkdGS&amp;_nc_ht=scontent.fsgn5-5.fna&amp;_nc_tp=6&amp;oh=ae4f147bd01c6943f4a0b3175cc32eb7&amp;oe=5EFE9F10">
            <a:extLst>
              <a:ext uri="{FF2B5EF4-FFF2-40B4-BE49-F238E27FC236}">
                <a16:creationId xmlns:a16="http://schemas.microsoft.com/office/drawing/2014/main" id="{1EB965B2-5BCA-4C1D-A77D-17B5CA0B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90" y="222601"/>
            <a:ext cx="3918820" cy="38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2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4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TRUONG NHAT MINH QUANG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ITITIU19194 (70% / 3)</a:t>
            </a:r>
          </a:p>
        </p:txBody>
      </p:sp>
      <p:pic>
        <p:nvPicPr>
          <p:cNvPr id="3074" name="Picture 2" descr="https://scontent.fsgn5-6.fna.fbcdn.net/v/t1.0-1/p100x100/87058060_2344593752498828_3667983400284717056_o.jpg?_nc_cat=106&amp;_nc_sid=7206a8&amp;_nc_ohc=EBIVzNPaQXAAX-Aw-pW&amp;_nc_ht=scontent.fsgn5-6.fna&amp;_nc_tp=6&amp;oh=28d8ea0bc55a4d3127f28a57f295fc6d&amp;oe=5F01DA1B">
            <a:extLst>
              <a:ext uri="{FF2B5EF4-FFF2-40B4-BE49-F238E27FC236}">
                <a16:creationId xmlns:a16="http://schemas.microsoft.com/office/drawing/2014/main" id="{B7E83DA9-7342-4D1D-BDC7-A2173795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65" y="298326"/>
            <a:ext cx="4102871" cy="410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0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4200" y="4522576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412" y="4637400"/>
            <a:ext cx="4648200" cy="9850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38306" y="6380699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pPr/>
              <a:t>5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3655FB9-EA8A-4022-9157-07BB039C6A8F}"/>
              </a:ext>
            </a:extLst>
          </p:cNvPr>
          <p:cNvSpPr txBox="1">
            <a:spLocks/>
          </p:cNvSpPr>
          <p:nvPr/>
        </p:nvSpPr>
        <p:spPr>
          <a:xfrm>
            <a:off x="0" y="4280933"/>
            <a:ext cx="6096000" cy="11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Member: TRAN MINH QUANG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ID: ITITIU19192 (70% / 3)</a:t>
            </a:r>
          </a:p>
        </p:txBody>
      </p:sp>
      <p:pic>
        <p:nvPicPr>
          <p:cNvPr id="2050" name="Picture 2" descr="https://scontent.fsgn5-5.fna.fbcdn.net/v/t1.0-9/97281293_286390602369308_3108143226524008448_n.jpg?_nc_cat=100&amp;_nc_sid=e3f864&amp;_nc_ohc=1Rel9YBcvcoAX8jsKZS&amp;_nc_ht=scontent.fsgn5-5.fna&amp;oh=13a2300cf19bf19d00478af585314be7&amp;oe=5EFFE358">
            <a:extLst>
              <a:ext uri="{FF2B5EF4-FFF2-40B4-BE49-F238E27FC236}">
                <a16:creationId xmlns:a16="http://schemas.microsoft.com/office/drawing/2014/main" id="{49E09E4C-18DD-4384-BCE4-2AFF34FA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2" y="358736"/>
            <a:ext cx="5060535" cy="35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5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115410"/>
            <a:ext cx="10515600" cy="168297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z="1600" b="1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fld>
            <a:endParaRPr lang="en-US" sz="16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5876543" cy="5430317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https://www.sfml-dev.org/index.php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Multi-media, multi-platform, and multi-language.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/>
              <a:t>Tutorial: included in GitHub with the name: Snake-Game-at-IU (public) – Full instruction to install the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7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5876544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SFML Library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6095999" y="941032"/>
            <a:ext cx="6096000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Three types of Fruit with random generator: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Apple: 2 points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Melon: 5 points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/>
              <a:t>Strawberry: 10 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5876544" y="-31618"/>
            <a:ext cx="6315455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Food</a:t>
            </a:r>
          </a:p>
        </p:txBody>
      </p:sp>
      <p:pic>
        <p:nvPicPr>
          <p:cNvPr id="4098" name="Picture 2" descr="Buy Fresh Gala Apples Online | Walmart Canada">
            <a:extLst>
              <a:ext uri="{FF2B5EF4-FFF2-40B4-BE49-F238E27FC236}">
                <a16:creationId xmlns:a16="http://schemas.microsoft.com/office/drawing/2014/main" id="{FC0437DC-40F4-41A7-AF80-8E2FD2083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54" y="4228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atermelon (Có hình ảnh)">
            <a:extLst>
              <a:ext uri="{FF2B5EF4-FFF2-40B4-BE49-F238E27FC236}">
                <a16:creationId xmlns:a16="http://schemas.microsoft.com/office/drawing/2014/main" id="{8F606EA4-D85E-4846-ACB8-4FD3063BA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44" y="422822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ikTok videos show how to remove worms from strawberries with salt ...">
            <a:extLst>
              <a:ext uri="{FF2B5EF4-FFF2-40B4-BE49-F238E27FC236}">
                <a16:creationId xmlns:a16="http://schemas.microsoft.com/office/drawing/2014/main" id="{F9BCBDC2-3423-4281-AABA-3833998F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644" y="4404436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pic>
        <p:nvPicPr>
          <p:cNvPr id="5128" name="Picture 8" descr="additional-features | MiCloud">
            <a:extLst>
              <a:ext uri="{FF2B5EF4-FFF2-40B4-BE49-F238E27FC236}">
                <a16:creationId xmlns:a16="http://schemas.microsoft.com/office/drawing/2014/main" id="{0066AD13-9665-4BE0-A2DC-7C739E5C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238375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125E42A-8C49-443A-9EEE-F92B38DBB5F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427" b="3427"/>
          <a:stretch>
            <a:fillRect/>
          </a:stretch>
        </p:blipFill>
        <p:spPr/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B19C60-94EA-4C31-A50C-DFB7B5A00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572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0000"/>
                </a:solidFill>
              </a:rPr>
              <a:t>ADDITIONAL FEATURES</a:t>
            </a:r>
          </a:p>
        </p:txBody>
      </p:sp>
    </p:spTree>
    <p:extLst>
      <p:ext uri="{BB962C8B-B14F-4D97-AF65-F5344CB8AC3E}">
        <p14:creationId xmlns:p14="http://schemas.microsoft.com/office/powerpoint/2010/main" val="373358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" y="941033"/>
            <a:ext cx="5876543" cy="5430317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Six (06) suitable music included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Can choose to </a:t>
            </a:r>
            <a:r>
              <a:rPr lang="en-US" sz="3600" b="1" u="sng" dirty="0"/>
              <a:t>pause or replay</a:t>
            </a:r>
            <a:r>
              <a:rPr lang="en-US" sz="3600" dirty="0"/>
              <a:t> that music again without causing troubles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Restart function: Reset the game and randomize music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53088" y="6371351"/>
            <a:ext cx="43891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z="1600" b="1" smtClean="0"/>
              <a:pPr/>
              <a:t>9</a:t>
            </a:fld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36D181-B20E-4762-96E9-E879C32B34A9}"/>
              </a:ext>
            </a:extLst>
          </p:cNvPr>
          <p:cNvSpPr txBox="1">
            <a:spLocks/>
          </p:cNvSpPr>
          <p:nvPr/>
        </p:nvSpPr>
        <p:spPr>
          <a:xfrm>
            <a:off x="0" y="8332"/>
            <a:ext cx="5876544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Music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BFBB5A-0845-4E1F-934C-A0A6D79EDDA4}"/>
              </a:ext>
            </a:extLst>
          </p:cNvPr>
          <p:cNvSpPr txBox="1">
            <a:spLocks/>
          </p:cNvSpPr>
          <p:nvPr/>
        </p:nvSpPr>
        <p:spPr>
          <a:xfrm>
            <a:off x="6095999" y="941032"/>
            <a:ext cx="6096000" cy="543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Immediate troubles from players. How to solve?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Pause, Replay, Restart, Mode Changing, and Exit button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31E5BE-6728-482C-AEF9-27942B26588E}"/>
              </a:ext>
            </a:extLst>
          </p:cNvPr>
          <p:cNvSpPr txBox="1">
            <a:spLocks/>
          </p:cNvSpPr>
          <p:nvPr/>
        </p:nvSpPr>
        <p:spPr>
          <a:xfrm>
            <a:off x="5876544" y="-31618"/>
            <a:ext cx="6315455" cy="101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Status</a:t>
            </a:r>
          </a:p>
        </p:txBody>
      </p:sp>
      <p:pic>
        <p:nvPicPr>
          <p:cNvPr id="6146" name="Picture 2" descr="Sample for Common IELTS Speaking Part 1 – Topic: Music | Cô Quỳnh ...">
            <a:extLst>
              <a:ext uri="{FF2B5EF4-FFF2-40B4-BE49-F238E27FC236}">
                <a16:creationId xmlns:a16="http://schemas.microsoft.com/office/drawing/2014/main" id="{73DDDE45-46E6-48B7-8F5F-0159ADFF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39" y="3231642"/>
            <a:ext cx="5159120" cy="302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4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purl.org/dc/dcmitype/"/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541</Words>
  <Application>Microsoft Office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Cambria Math</vt:lpstr>
      <vt:lpstr>Ebrima</vt:lpstr>
      <vt:lpstr>Arial</vt:lpstr>
      <vt:lpstr>Calibri</vt:lpstr>
      <vt:lpstr>Speak Pro</vt:lpstr>
      <vt:lpstr>Avenir Next LT Pro</vt:lpstr>
      <vt:lpstr>Office Theme</vt:lpstr>
      <vt:lpstr>SNAKE GAME PROJECT At IU, June 08th 2020, Semester 2 (2019 – 2020) </vt:lpstr>
      <vt:lpstr>About Us</vt:lpstr>
      <vt:lpstr>About Us</vt:lpstr>
      <vt:lpstr>About Us</vt:lpstr>
      <vt:lpstr>About Us</vt:lpstr>
      <vt:lpstr>CONTENT</vt:lpstr>
      <vt:lpstr>PowerPoint Presentation</vt:lpstr>
      <vt:lpstr>Large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image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2020-04-26T18:12:57Z</dcterms:created>
  <dcterms:modified xsi:type="dcterms:W3CDTF">2020-06-06T02:13:13Z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